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6" r:id="rId2"/>
    <p:sldMasterId id="2147483788" r:id="rId3"/>
    <p:sldMasterId id="2147483800" r:id="rId4"/>
    <p:sldMasterId id="2147483830" r:id="rId5"/>
    <p:sldMasterId id="2147483847" r:id="rId6"/>
    <p:sldMasterId id="2147483859" r:id="rId7"/>
  </p:sldMasterIdLst>
  <p:notesMasterIdLst>
    <p:notesMasterId r:id="rId39"/>
  </p:notesMasterIdLst>
  <p:sldIdLst>
    <p:sldId id="257" r:id="rId8"/>
    <p:sldId id="259" r:id="rId9"/>
    <p:sldId id="258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47A94-04C3-439E-A294-7EACD683BCA5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9ACE-2C6E-4204-82C1-04D100ED35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063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dc3fbeee0_2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dc3fbeee0_2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64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dc3fbeee0_2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dc3fbeee0_2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94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dc3fbeee0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dc3fbeee0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03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dc3fbeee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dc3fbeee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19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dc3fbeee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6dc3fbeee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57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E16B-8FC7-40B9-BA99-0FE94552751A}" type="slidenum">
              <a:rPr lang="en-IN" smtClean="0">
                <a:solidFill>
                  <a:prstClr val="black"/>
                </a:solidFill>
              </a:rPr>
              <a:pPr/>
              <a:t>29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8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22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55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80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91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0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91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385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20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033067" y="896808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8716751" y="44572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40403" y="1585233"/>
            <a:ext cx="77112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40403" y="4065933"/>
            <a:ext cx="77112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812803" y="375661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800" cy="12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4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22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06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652291" y="1883036"/>
            <a:ext cx="442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33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9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4" name="Google Shape;44;p9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600" cy="20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90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00" y="6769100"/>
            <a:ext cx="121916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7333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10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0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451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35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8/22/2023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74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58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6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10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64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50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20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88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83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6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513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89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3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42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48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402-BCC0-6342-B377-AF3BF2235B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968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715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7542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29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469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560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07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608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856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565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665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204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791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130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924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832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656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024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514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65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168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1392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749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601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64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190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6316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941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1461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1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0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163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5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6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3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1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8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26D9156D-10B7-4EB6-ACFA-571BAFFBC6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6" imgW="503" imgH="503" progId="TCLayout.ActiveDocument.1">
                  <p:embed/>
                </p:oleObj>
              </mc:Choice>
              <mc:Fallback>
                <p:oleObj name="think-cell Slide" r:id="rId16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1218987"/>
              <a:t>8/22/2023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1B69569C-4EE1-D640-A3A4-BA3C396A41A0}" type="datetimeFigureOut">
              <a:rPr lang="en-US" smtClean="0">
                <a:solidFill>
                  <a:prstClr val="white"/>
                </a:solidFill>
              </a:rPr>
              <a:pPr defTabSz="457200"/>
              <a:t>8/22/2023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311BF402-BCC0-6342-B377-AF3BF2235B64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3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0F8E-96A9-4B38-B444-6FC75876A47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54B6C2-30F0-4DBE-873B-71C8B42A51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5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44C8-226C-4446-B784-E5F6C925DC82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5A4D-6898-4DE3-88C2-8CBF0365B9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177D45-BE24-4949-B7B0-295DE6D51902}" type="datetimeFigureOut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22-08-2023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AB70A8-78AC-4CE6-AEE2-1022F9542AD5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harda@dr.du.ac.i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4625" cy="16859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0"/>
            <a:ext cx="1950720" cy="1876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2000" y="3810000"/>
            <a:ext cx="588264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en-US" sz="3200" i="1" u="none" strike="noStrike" kern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DAULAT RAM COLLEGE  UNIVERSITY OF DELHI                   </a:t>
            </a:r>
            <a:r>
              <a:rPr kumimoji="0" lang="en-US" sz="3200" b="1" i="1" u="none" strike="noStrike" kern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AEC ORIENTATION, 2023-24</a:t>
            </a:r>
          </a:p>
          <a:p>
            <a:pPr algn="ctr"/>
            <a:r>
              <a:rPr lang="en-US" sz="3200" b="1" i="1" kern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For Ist year students</a:t>
            </a:r>
            <a:endParaRPr lang="en-IN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2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chemeClr val="lt2"/>
              </a:buClr>
              <a:buSzPts val="3200"/>
            </a:pPr>
            <a:r>
              <a:rPr lang="en"/>
              <a:t> </a:t>
            </a:r>
            <a:br>
              <a:rPr lang="en"/>
            </a:br>
            <a:r>
              <a:rPr lang="en"/>
              <a:t>  </a:t>
            </a:r>
            <a:r>
              <a:rPr lang="en" sz="5333"/>
              <a:t>इकाई : 2 सम्प्रेषण के प्रकार </a:t>
            </a:r>
            <a:endParaRPr sz="5333"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862667"/>
            <a:ext cx="12192001" cy="499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3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588AE83E-A233-4D72-A836-B26251D972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971" y="1498602"/>
            <a:ext cx="7326685" cy="2434455"/>
          </a:xfrm>
        </p:spPr>
        <p:txBody>
          <a:bodyPr vert="horz">
            <a:normAutofit/>
          </a:bodyPr>
          <a:lstStyle/>
          <a:p>
            <a:r>
              <a:rPr lang="hi-IN" dirty="0"/>
              <a:t>हिंदी विभाग</a:t>
            </a:r>
            <a:br>
              <a:rPr lang="hi-IN" dirty="0"/>
            </a:br>
            <a:r>
              <a:rPr lang="hi-IN" dirty="0"/>
              <a:t>हिंदी औपचारिक लेखन (हिंदी ख)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971" y="4927600"/>
            <a:ext cx="7182669" cy="1244600"/>
          </a:xfrm>
        </p:spPr>
        <p:txBody>
          <a:bodyPr>
            <a:normAutofit/>
          </a:bodyPr>
          <a:lstStyle/>
          <a:p>
            <a:pPr algn="l"/>
            <a:r>
              <a:rPr lang="hi-IN" dirty="0"/>
              <a:t>विभागाध्यक्षा</a:t>
            </a:r>
          </a:p>
          <a:p>
            <a:pPr algn="l"/>
            <a:r>
              <a:rPr lang="hi-IN" dirty="0"/>
              <a:t>डॉ. अनीता मिंज</a:t>
            </a:r>
          </a:p>
        </p:txBody>
      </p:sp>
    </p:spTree>
    <p:extLst>
      <p:ext uri="{BB962C8B-B14F-4D97-AF65-F5344CB8AC3E}">
        <p14:creationId xmlns:p14="http://schemas.microsoft.com/office/powerpoint/2010/main" val="27610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7AEF73E-8077-4CD0-8E90-7E0A8D9CFD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5" imgW="503" imgH="503" progId="TCLayout.ActiveDocument.1">
                  <p:embed/>
                </p:oleObj>
              </mc:Choice>
              <mc:Fallback>
                <p:oleObj name="think-cell Slide" r:id="rId5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03512" y="404664"/>
            <a:ext cx="9005226" cy="787400"/>
          </a:xfrm>
        </p:spPr>
        <p:txBody>
          <a:bodyPr vert="horz"/>
          <a:lstStyle/>
          <a:p>
            <a:r>
              <a:rPr lang="hi-IN" dirty="0"/>
              <a:t>कुछ प्रश्न?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1384" y="1700808"/>
            <a:ext cx="10513168" cy="44704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IN" sz="2200" dirty="0"/>
              <a:t>AECC </a:t>
            </a:r>
            <a:r>
              <a:rPr lang="hi-IN" sz="2200" dirty="0"/>
              <a:t>क्या है?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i-IN" sz="2200" dirty="0"/>
              <a:t>हिन्दी </a:t>
            </a:r>
            <a:r>
              <a:rPr lang="en-IN" sz="2200" dirty="0"/>
              <a:t>AECC </a:t>
            </a:r>
            <a:r>
              <a:rPr lang="hi-IN" sz="2200" dirty="0"/>
              <a:t>क्या है?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i-IN" sz="2200" dirty="0"/>
              <a:t>हिंदी </a:t>
            </a:r>
            <a:r>
              <a:rPr lang="en-IN" sz="2200" dirty="0"/>
              <a:t>AECC </a:t>
            </a:r>
            <a:r>
              <a:rPr lang="hi-IN" sz="2200" dirty="0"/>
              <a:t>विकल्प चुनना क्यों आवश्यक है?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i-IN" sz="2200" dirty="0"/>
              <a:t>हिंदी </a:t>
            </a:r>
            <a:r>
              <a:rPr lang="en-IN" sz="2200" dirty="0"/>
              <a:t>AECC </a:t>
            </a:r>
            <a:r>
              <a:rPr lang="hi-IN" sz="2200" dirty="0"/>
              <a:t>विकल्प चुनने से हमारे विषय में यह किस प्रकार लाभदायक हो सकेगा?</a:t>
            </a:r>
            <a:endParaRPr lang="en-IN" sz="2200" dirty="0"/>
          </a:p>
        </p:txBody>
      </p:sp>
      <p:sp>
        <p:nvSpPr>
          <p:cNvPr id="15" name="Book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09986F88-651F-40C7-B440-A1908B54B2D7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65446" y="526902"/>
            <a:ext cx="676894" cy="542925"/>
          </a:xfrm>
          <a:custGeom>
            <a:avLst/>
            <a:gdLst>
              <a:gd name="T0" fmla="*/ 1219 w 1250"/>
              <a:gd name="T1" fmla="*/ 220 h 999"/>
              <a:gd name="T2" fmla="*/ 1219 w 1250"/>
              <a:gd name="T3" fmla="*/ 145 h 999"/>
              <a:gd name="T4" fmla="*/ 1203 w 1250"/>
              <a:gd name="T5" fmla="*/ 145 h 999"/>
              <a:gd name="T6" fmla="*/ 1066 w 1250"/>
              <a:gd name="T7" fmla="*/ 121 h 999"/>
              <a:gd name="T8" fmla="*/ 772 w 1250"/>
              <a:gd name="T9" fmla="*/ 78 h 999"/>
              <a:gd name="T10" fmla="*/ 625 w 1250"/>
              <a:gd name="T11" fmla="*/ 142 h 999"/>
              <a:gd name="T12" fmla="*/ 478 w 1250"/>
              <a:gd name="T13" fmla="*/ 78 h 999"/>
              <a:gd name="T14" fmla="*/ 184 w 1250"/>
              <a:gd name="T15" fmla="*/ 121 h 999"/>
              <a:gd name="T16" fmla="*/ 46 w 1250"/>
              <a:gd name="T17" fmla="*/ 145 h 999"/>
              <a:gd name="T18" fmla="*/ 30 w 1250"/>
              <a:gd name="T19" fmla="*/ 145 h 999"/>
              <a:gd name="T20" fmla="*/ 30 w 1250"/>
              <a:gd name="T21" fmla="*/ 220 h 999"/>
              <a:gd name="T22" fmla="*/ 0 w 1250"/>
              <a:gd name="T23" fmla="*/ 222 h 999"/>
              <a:gd name="T24" fmla="*/ 0 w 1250"/>
              <a:gd name="T25" fmla="*/ 999 h 999"/>
              <a:gd name="T26" fmla="*/ 625 w 1250"/>
              <a:gd name="T27" fmla="*/ 983 h 999"/>
              <a:gd name="T28" fmla="*/ 1250 w 1250"/>
              <a:gd name="T29" fmla="*/ 999 h 999"/>
              <a:gd name="T30" fmla="*/ 1250 w 1250"/>
              <a:gd name="T31" fmla="*/ 222 h 999"/>
              <a:gd name="T32" fmla="*/ 1219 w 1250"/>
              <a:gd name="T33" fmla="*/ 220 h 999"/>
              <a:gd name="T34" fmla="*/ 615 w 1250"/>
              <a:gd name="T35" fmla="*/ 928 h 999"/>
              <a:gd name="T36" fmla="*/ 46 w 1250"/>
              <a:gd name="T37" fmla="*/ 882 h 999"/>
              <a:gd name="T38" fmla="*/ 46 w 1250"/>
              <a:gd name="T39" fmla="*/ 161 h 999"/>
              <a:gd name="T40" fmla="*/ 615 w 1250"/>
              <a:gd name="T41" fmla="*/ 176 h 999"/>
              <a:gd name="T42" fmla="*/ 615 w 1250"/>
              <a:gd name="T43" fmla="*/ 928 h 999"/>
              <a:gd name="T44" fmla="*/ 1203 w 1250"/>
              <a:gd name="T45" fmla="*/ 882 h 999"/>
              <a:gd name="T46" fmla="*/ 634 w 1250"/>
              <a:gd name="T47" fmla="*/ 928 h 999"/>
              <a:gd name="T48" fmla="*/ 634 w 1250"/>
              <a:gd name="T49" fmla="*/ 176 h 999"/>
              <a:gd name="T50" fmla="*/ 1203 w 1250"/>
              <a:gd name="T51" fmla="*/ 161 h 999"/>
              <a:gd name="T52" fmla="*/ 1203 w 1250"/>
              <a:gd name="T53" fmla="*/ 882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0" h="999">
                <a:moveTo>
                  <a:pt x="1219" y="220"/>
                </a:moveTo>
                <a:lnTo>
                  <a:pt x="1219" y="145"/>
                </a:lnTo>
                <a:lnTo>
                  <a:pt x="1203" y="145"/>
                </a:lnTo>
                <a:cubicBezTo>
                  <a:pt x="1178" y="145"/>
                  <a:pt x="1126" y="134"/>
                  <a:pt x="1066" y="121"/>
                </a:cubicBezTo>
                <a:cubicBezTo>
                  <a:pt x="974" y="102"/>
                  <a:pt x="860" y="78"/>
                  <a:pt x="772" y="78"/>
                </a:cubicBezTo>
                <a:cubicBezTo>
                  <a:pt x="690" y="78"/>
                  <a:pt x="641" y="100"/>
                  <a:pt x="625" y="142"/>
                </a:cubicBezTo>
                <a:cubicBezTo>
                  <a:pt x="609" y="100"/>
                  <a:pt x="560" y="78"/>
                  <a:pt x="478" y="78"/>
                </a:cubicBezTo>
                <a:cubicBezTo>
                  <a:pt x="389" y="78"/>
                  <a:pt x="275" y="102"/>
                  <a:pt x="184" y="121"/>
                </a:cubicBezTo>
                <a:cubicBezTo>
                  <a:pt x="124" y="134"/>
                  <a:pt x="72" y="145"/>
                  <a:pt x="46" y="145"/>
                </a:cubicBezTo>
                <a:lnTo>
                  <a:pt x="30" y="145"/>
                </a:lnTo>
                <a:lnTo>
                  <a:pt x="30" y="220"/>
                </a:lnTo>
                <a:lnTo>
                  <a:pt x="0" y="222"/>
                </a:lnTo>
                <a:lnTo>
                  <a:pt x="0" y="999"/>
                </a:lnTo>
                <a:cubicBezTo>
                  <a:pt x="0" y="999"/>
                  <a:pt x="513" y="871"/>
                  <a:pt x="625" y="983"/>
                </a:cubicBezTo>
                <a:cubicBezTo>
                  <a:pt x="741" y="867"/>
                  <a:pt x="1250" y="999"/>
                  <a:pt x="1250" y="999"/>
                </a:cubicBezTo>
                <a:lnTo>
                  <a:pt x="1250" y="222"/>
                </a:lnTo>
                <a:lnTo>
                  <a:pt x="1219" y="220"/>
                </a:lnTo>
                <a:close/>
                <a:moveTo>
                  <a:pt x="615" y="928"/>
                </a:moveTo>
                <a:cubicBezTo>
                  <a:pt x="615" y="782"/>
                  <a:pt x="46" y="882"/>
                  <a:pt x="46" y="882"/>
                </a:cubicBezTo>
                <a:lnTo>
                  <a:pt x="46" y="161"/>
                </a:lnTo>
                <a:cubicBezTo>
                  <a:pt x="150" y="161"/>
                  <a:pt x="615" y="0"/>
                  <a:pt x="615" y="176"/>
                </a:cubicBezTo>
                <a:lnTo>
                  <a:pt x="615" y="928"/>
                </a:lnTo>
                <a:close/>
                <a:moveTo>
                  <a:pt x="1203" y="882"/>
                </a:moveTo>
                <a:cubicBezTo>
                  <a:pt x="1203" y="882"/>
                  <a:pt x="634" y="782"/>
                  <a:pt x="634" y="928"/>
                </a:cubicBezTo>
                <a:lnTo>
                  <a:pt x="634" y="176"/>
                </a:lnTo>
                <a:cubicBezTo>
                  <a:pt x="634" y="0"/>
                  <a:pt x="1099" y="161"/>
                  <a:pt x="1203" y="161"/>
                </a:cubicBezTo>
                <a:lnTo>
                  <a:pt x="1203" y="88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0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9804834-65F0-475C-B133-1A18AC8453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97" y="614784"/>
            <a:ext cx="10157354" cy="858416"/>
          </a:xfrm>
        </p:spPr>
        <p:txBody>
          <a:bodyPr vert="horz">
            <a:normAutofit/>
          </a:bodyPr>
          <a:lstStyle/>
          <a:p>
            <a:r>
              <a:rPr lang="hi-IN" sz="5000" dirty="0"/>
              <a:t>विषय एवं पाठ्यक्रम</a:t>
            </a:r>
            <a:endParaRPr lang="en-US" sz="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43473" y="1795613"/>
            <a:ext cx="5629501" cy="4470400"/>
          </a:xfrm>
        </p:spPr>
        <p:txBody>
          <a:bodyPr>
            <a:noAutofit/>
          </a:bodyPr>
          <a:lstStyle/>
          <a:p>
            <a:r>
              <a:rPr lang="en-IN" sz="2000" dirty="0"/>
              <a:t>इकाई - 1 :- </a:t>
            </a:r>
            <a:r>
              <a:rPr lang="hi-IN" sz="2000" dirty="0"/>
              <a:t>लेखन दक्षता का विकास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hi-IN" sz="1600" dirty="0"/>
              <a:t>कार्यालयी हिंदी</a:t>
            </a:r>
            <a:endParaRPr lang="en-US" sz="1600" dirty="0"/>
          </a:p>
          <a:p>
            <a:pPr lvl="1"/>
            <a:endParaRPr lang="hi-IN" sz="1600" dirty="0"/>
          </a:p>
          <a:p>
            <a:pPr lvl="1"/>
            <a:r>
              <a:rPr lang="hi-IN" sz="1600" dirty="0"/>
              <a:t>व्यावसायिक हिंदी</a:t>
            </a:r>
            <a:endParaRPr lang="en-US" sz="1600" dirty="0"/>
          </a:p>
          <a:p>
            <a:pPr lvl="1"/>
            <a:endParaRPr lang="hi-IN" sz="1600" dirty="0"/>
          </a:p>
          <a:p>
            <a:pPr lvl="1"/>
            <a:r>
              <a:rPr lang="hi-IN" sz="1600" dirty="0"/>
              <a:t>टिप्पण और प्रारूपण : सामान्य परिचय </a:t>
            </a:r>
            <a:endParaRPr lang="en-US" sz="1600" dirty="0"/>
          </a:p>
          <a:p>
            <a:pPr lvl="1"/>
            <a:endParaRPr lang="hi-IN" sz="1600" dirty="0"/>
          </a:p>
          <a:p>
            <a:pPr lvl="1"/>
            <a:r>
              <a:rPr lang="hi-IN" sz="1600" dirty="0"/>
              <a:t>प्रतिवेदन और विज्ञप्ति का महत्व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54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9804834-65F0-475C-B133-1A18AC8453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97" y="614784"/>
            <a:ext cx="10157354" cy="858416"/>
          </a:xfrm>
        </p:spPr>
        <p:txBody>
          <a:bodyPr vert="horz">
            <a:normAutofit/>
          </a:bodyPr>
          <a:lstStyle/>
          <a:p>
            <a:r>
              <a:rPr lang="hi-IN" sz="5000" dirty="0"/>
              <a:t>विषय एवं पाठ्यक्रम</a:t>
            </a:r>
            <a:endParaRPr lang="en-US" sz="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43473" y="1795613"/>
            <a:ext cx="5629501" cy="4470400"/>
          </a:xfrm>
        </p:spPr>
        <p:txBody>
          <a:bodyPr>
            <a:noAutofit/>
          </a:bodyPr>
          <a:lstStyle/>
          <a:p>
            <a:r>
              <a:rPr lang="en-IN" sz="2000" dirty="0"/>
              <a:t>इकाई - 2 :- </a:t>
            </a:r>
            <a:r>
              <a:rPr lang="hi-IN" sz="2000" dirty="0"/>
              <a:t>औपचारिक लेखन के प्रकार</a:t>
            </a:r>
            <a:endParaRPr lang="en-US" sz="2000" dirty="0"/>
          </a:p>
          <a:p>
            <a:endParaRPr lang="en-US" sz="2000"/>
          </a:p>
          <a:p>
            <a:pPr lvl="1"/>
            <a:r>
              <a:rPr lang="hi-IN" sz="1600" dirty="0"/>
              <a:t>स्ववृत्त लेखन</a:t>
            </a:r>
            <a:endParaRPr lang="en-US" sz="1600" dirty="0"/>
          </a:p>
          <a:p>
            <a:pPr lvl="1"/>
            <a:endParaRPr lang="hi-IN" sz="1600" dirty="0"/>
          </a:p>
          <a:p>
            <a:pPr lvl="1"/>
            <a:r>
              <a:rPr lang="hi-IN" sz="1600" dirty="0"/>
              <a:t>सूचना के अधिकार के लिए लेखन </a:t>
            </a:r>
            <a:endParaRPr lang="en-US" sz="1600" dirty="0"/>
          </a:p>
          <a:p>
            <a:pPr lvl="1"/>
            <a:endParaRPr lang="hi-IN" sz="1600" dirty="0"/>
          </a:p>
          <a:p>
            <a:pPr lvl="1"/>
            <a:r>
              <a:rPr lang="hi-IN" sz="1600" dirty="0"/>
              <a:t>कार्यालयी और व्यावसायिक पत्र लेखन </a:t>
            </a:r>
            <a:endParaRPr lang="en-US" sz="1600" dirty="0"/>
          </a:p>
          <a:p>
            <a:pPr lvl="1"/>
            <a:endParaRPr lang="hi-IN" sz="1600" dirty="0"/>
          </a:p>
          <a:p>
            <a:pPr lvl="1"/>
            <a:r>
              <a:rPr lang="hi-IN" sz="1600" dirty="0"/>
              <a:t>किसी व्यावसायिक कार्यक्रम के सन्दर्भ में प्रेस विज्ञप्ति तैयार करना</a:t>
            </a:r>
          </a:p>
        </p:txBody>
      </p:sp>
    </p:spTree>
    <p:extLst>
      <p:ext uri="{BB962C8B-B14F-4D97-AF65-F5344CB8AC3E}">
        <p14:creationId xmlns:p14="http://schemas.microsoft.com/office/powerpoint/2010/main" val="29449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CCDCE-63C2-8340-B4B8-F5B46624F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82090" cy="3329581"/>
          </a:xfrm>
        </p:spPr>
        <p:txBody>
          <a:bodyPr anchor="ctr">
            <a:normAutofit/>
          </a:bodyPr>
          <a:lstStyle/>
          <a:p>
            <a:pPr algn="ctr"/>
            <a:r>
              <a:rPr lang="hi-IN" sz="6000" b="1" u="sng" strike="noStrike" dirty="0"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और ब्लॉग लेखन (हिंदी-ग)</a:t>
            </a:r>
            <a:r>
              <a:rPr lang="hi-IN" sz="6000" b="1" u="none" strike="noStrike" dirty="0"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FC119D-E838-7A4D-96EC-770A7CC40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3" y="4777380"/>
            <a:ext cx="8805474" cy="861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उन छात्राओं के लिए जिन्होंने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8 </a:t>
            </a:r>
            <a:r>
              <a:rPr lang="hi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वीं कक्षा तक हिंदी पढ़ी है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Credits -2</a:t>
            </a:r>
          </a:p>
        </p:txBody>
      </p:sp>
    </p:spTree>
    <p:extLst>
      <p:ext uri="{BB962C8B-B14F-4D97-AF65-F5344CB8AC3E}">
        <p14:creationId xmlns:p14="http://schemas.microsoft.com/office/powerpoint/2010/main" val="429433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799AA-5C20-6547-AA1C-D40EEB40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8600"/>
            <a:ext cx="7402285" cy="24003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पाठ्यक्रम का उद्देश्य (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Course Objectives)</a:t>
            </a:r>
            <a:b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हिंदी सोशल मीडिया के विभिन्न माध्यमों की जानकारी</a:t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*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 सोशल मीडिया की कार्यशैली की समझ </a:t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के महत्व और प्रभाव से मूल्यांकन</a:t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ब्लॉग बनाना और लेखन</a:t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का व्यावहारिक ज्ञान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EDEF1-A087-0F4E-87BE-D1E76A8D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2808514"/>
            <a:ext cx="7952014" cy="3548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पाठ्यक्रम अधिगम प्रतिफल ( 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Course Learning Outcomes):</a:t>
            </a:r>
          </a:p>
          <a:p>
            <a:pPr marL="0" indent="0">
              <a:buNone/>
            </a:pP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  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प्लेटफॉर्म की जानकारी मिलेगी ।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  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की कार्य- शैली की समझ विकसित होगी 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  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ब्लॉग लेखन करने के साथ हिंदी के प्रमुख ब्लॉगों का अध्ययन और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b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    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विश्लेषण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कर सकेंगे 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  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के महत्व और उसकी भूमिका को रेखांकित कर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सकेंगे 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  *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विद्यार्थी सोशल मीडिया पर कार्य करना सीख सकेंगे 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33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2A8B43-E288-418B-8561-C979F7B9CC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584CD3-40DA-4BB8-B4B7-D8D04BB31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68"/>
            <a:ext cx="12188825" cy="6856214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F40D237A-4D9F-42DC-BAEB-E07EDD74B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0541643" cy="6858000"/>
          </a:xfrm>
          <a:custGeom>
            <a:avLst/>
            <a:gdLst>
              <a:gd name="connsiteX0" fmla="*/ 10541643 w 10541643"/>
              <a:gd name="connsiteY0" fmla="*/ 0 h 6858000"/>
              <a:gd name="connsiteX1" fmla="*/ 8414569 w 10541643"/>
              <a:gd name="connsiteY1" fmla="*/ 0 h 6858000"/>
              <a:gd name="connsiteX2" fmla="*/ 7787557 w 10541643"/>
              <a:gd name="connsiteY2" fmla="*/ 0 h 6858000"/>
              <a:gd name="connsiteX3" fmla="*/ 5640889 w 10541643"/>
              <a:gd name="connsiteY3" fmla="*/ 0 h 6858000"/>
              <a:gd name="connsiteX4" fmla="*/ 1682914 w 10541643"/>
              <a:gd name="connsiteY4" fmla="*/ 0 h 6858000"/>
              <a:gd name="connsiteX5" fmla="*/ 0 w 10541643"/>
              <a:gd name="connsiteY5" fmla="*/ 6858000 h 6858000"/>
              <a:gd name="connsiteX6" fmla="*/ 5640889 w 10541643"/>
              <a:gd name="connsiteY6" fmla="*/ 6858000 h 6858000"/>
              <a:gd name="connsiteX7" fmla="*/ 6731655 w 10541643"/>
              <a:gd name="connsiteY7" fmla="*/ 6858000 h 6858000"/>
              <a:gd name="connsiteX8" fmla="*/ 7787557 w 10541643"/>
              <a:gd name="connsiteY8" fmla="*/ 6858000 h 6858000"/>
              <a:gd name="connsiteX9" fmla="*/ 8414569 w 10541643"/>
              <a:gd name="connsiteY9" fmla="*/ 6858000 h 6858000"/>
              <a:gd name="connsiteX10" fmla="*/ 10541643 w 1054164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1643" h="6858000">
                <a:moveTo>
                  <a:pt x="10541643" y="0"/>
                </a:moveTo>
                <a:lnTo>
                  <a:pt x="8414569" y="0"/>
                </a:lnTo>
                <a:lnTo>
                  <a:pt x="7787557" y="0"/>
                </a:lnTo>
                <a:lnTo>
                  <a:pt x="5640889" y="0"/>
                </a:lnTo>
                <a:lnTo>
                  <a:pt x="1682914" y="0"/>
                </a:lnTo>
                <a:lnTo>
                  <a:pt x="0" y="6858000"/>
                </a:lnTo>
                <a:lnTo>
                  <a:pt x="5640889" y="6858000"/>
                </a:lnTo>
                <a:lnTo>
                  <a:pt x="6731655" y="6858000"/>
                </a:lnTo>
                <a:lnTo>
                  <a:pt x="7787557" y="6858000"/>
                </a:lnTo>
                <a:lnTo>
                  <a:pt x="8414569" y="6858000"/>
                </a:lnTo>
                <a:lnTo>
                  <a:pt x="10541643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E7EA7-7899-5D41-B9DF-7E09253C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457200"/>
            <a:ext cx="7739741" cy="257991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इकाई 1. सोशल मीडिया और ब्लॉग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: अर्थ और परिभाषा</a:t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का प्रभाव और महत्व</a:t>
            </a:r>
            <a:b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के प्रकार (विकीपीडिया, ब्लॉग, सोशल नेटवर्किंग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साइट्स, ट्विटर, यूट्यूब, इन्स्टाग्राम आदि )</a:t>
            </a:r>
            <a: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en-US" sz="28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ब्लॉग लेखन: सामान्य परिचय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C23A5-108A-F74C-A997-56BA7FDB8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3037114"/>
            <a:ext cx="8866411" cy="3211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i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इकाई 2 : सोशल मीडिया का व्यावहारिक पक्ष</a:t>
            </a:r>
          </a:p>
          <a:p>
            <a:pPr marL="0" indent="0">
              <a:buNone/>
            </a:pP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किसी सामाजिक अभियान के प्रचार के लिए सोशल मीडिया हेतु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विज्ञापन तैयार करना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अपना निजी ब्लॉग तैयार करने की प्रक्रिया ।</a:t>
            </a:r>
          </a:p>
          <a:p>
            <a:pPr marL="0" indent="0">
              <a:buNone/>
            </a:pP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से बनने वाली किसी खबर पर रिपोर्ट तैयार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करना 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से सम्बन्धित विविध विषयों पर आलेख तैयार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करना 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0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2A8B43-E288-418B-8561-C979F7B9CC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584CD3-40DA-4BB8-B4B7-D8D04BB31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68"/>
            <a:ext cx="12188825" cy="6856214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F40D237A-4D9F-42DC-BAEB-E07EDD74B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0541643" cy="6858000"/>
          </a:xfrm>
          <a:custGeom>
            <a:avLst/>
            <a:gdLst>
              <a:gd name="connsiteX0" fmla="*/ 10541643 w 10541643"/>
              <a:gd name="connsiteY0" fmla="*/ 0 h 6858000"/>
              <a:gd name="connsiteX1" fmla="*/ 8414569 w 10541643"/>
              <a:gd name="connsiteY1" fmla="*/ 0 h 6858000"/>
              <a:gd name="connsiteX2" fmla="*/ 7787557 w 10541643"/>
              <a:gd name="connsiteY2" fmla="*/ 0 h 6858000"/>
              <a:gd name="connsiteX3" fmla="*/ 5640889 w 10541643"/>
              <a:gd name="connsiteY3" fmla="*/ 0 h 6858000"/>
              <a:gd name="connsiteX4" fmla="*/ 1682914 w 10541643"/>
              <a:gd name="connsiteY4" fmla="*/ 0 h 6858000"/>
              <a:gd name="connsiteX5" fmla="*/ 0 w 10541643"/>
              <a:gd name="connsiteY5" fmla="*/ 6858000 h 6858000"/>
              <a:gd name="connsiteX6" fmla="*/ 5640889 w 10541643"/>
              <a:gd name="connsiteY6" fmla="*/ 6858000 h 6858000"/>
              <a:gd name="connsiteX7" fmla="*/ 6731655 w 10541643"/>
              <a:gd name="connsiteY7" fmla="*/ 6858000 h 6858000"/>
              <a:gd name="connsiteX8" fmla="*/ 7787557 w 10541643"/>
              <a:gd name="connsiteY8" fmla="*/ 6858000 h 6858000"/>
              <a:gd name="connsiteX9" fmla="*/ 8414569 w 10541643"/>
              <a:gd name="connsiteY9" fmla="*/ 6858000 h 6858000"/>
              <a:gd name="connsiteX10" fmla="*/ 10541643 w 1054164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1643" h="6858000">
                <a:moveTo>
                  <a:pt x="10541643" y="0"/>
                </a:moveTo>
                <a:lnTo>
                  <a:pt x="8414569" y="0"/>
                </a:lnTo>
                <a:lnTo>
                  <a:pt x="7787557" y="0"/>
                </a:lnTo>
                <a:lnTo>
                  <a:pt x="5640889" y="0"/>
                </a:lnTo>
                <a:lnTo>
                  <a:pt x="1682914" y="0"/>
                </a:lnTo>
                <a:lnTo>
                  <a:pt x="0" y="6858000"/>
                </a:lnTo>
                <a:lnTo>
                  <a:pt x="5640889" y="6858000"/>
                </a:lnTo>
                <a:lnTo>
                  <a:pt x="6731655" y="6858000"/>
                </a:lnTo>
                <a:lnTo>
                  <a:pt x="7787557" y="6858000"/>
                </a:lnTo>
                <a:lnTo>
                  <a:pt x="8414569" y="6858000"/>
                </a:lnTo>
                <a:lnTo>
                  <a:pt x="10541643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86CA6-811E-0B4A-805D-46025F04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40568"/>
            <a:ext cx="7739741" cy="2890156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सहायक पुस्तकें :</a:t>
            </a:r>
            <a:r>
              <a:rPr lang="hi-IN" sz="2400" dirty="0"/>
              <a:t/>
            </a:r>
            <a:br>
              <a:rPr lang="hi-IN" sz="2400" dirty="0"/>
            </a:b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1. सामाजिक मीडिया और हम: रवीन्द्र प्रभात, नोशन प्रेस</a:t>
            </a:r>
            <a:b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2. सोशल मीडिया: स्वर्ण सुमन, हार्पर कॉलिन्स पब्लिशर इण्डिया</a:t>
            </a:r>
            <a:b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3. भूमंडलीकरण और मीडिया: कुमुद शर्मा</a:t>
            </a:r>
            <a:b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4. मीडिया और हिन्दी: बदलती प्रवृतियाँ: रविन्द्र जाधव, वाणी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प्रकाशन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5. रेडियो लेखन, मधुकर गंगाधर, बिहार हिंदी ग्रंथ अकादमी, पटना,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प्रथम संस्करण- 1974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6. </a:t>
            </a: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रेडियो वार्ता शिल्प, सिद्धनाथ कुमार, राधाकृष्ण प्रकाशन, नई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दिल्ली, प्रथम प्रकाशन- 1992</a:t>
            </a:r>
            <a:endParaRPr lang="en-US" sz="2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29804-C4DC-DA43-B9D1-A07E05D6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3429000"/>
            <a:ext cx="8305798" cy="2890156"/>
          </a:xfrm>
        </p:spPr>
        <p:txBody>
          <a:bodyPr>
            <a:normAutofit/>
          </a:bodyPr>
          <a:lstStyle/>
          <a:p>
            <a:r>
              <a:rPr lang="hi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मूल्यांकन पद्धति: (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Assessment Method)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कुल अंक : 50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लिखित परीक्षा : 38 अंक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आंतरिक मूल्यांकन : 12 अंक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2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9" y="1098070"/>
            <a:ext cx="10993549" cy="540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lang="en-US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AEC 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HINDI D			</a:t>
            </a:r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क्षमता संवर्धन पाठ्यक्रम-हिंदी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डी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xmlns="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9023071" cy="33104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5F1C2A-E353-D91E-098F-D1406107311A}"/>
              </a:ext>
            </a:extLst>
          </p:cNvPr>
          <p:cNvSpPr txBox="1">
            <a:spLocks/>
          </p:cNvSpPr>
          <p:nvPr/>
        </p:nvSpPr>
        <p:spPr>
          <a:xfrm>
            <a:off x="581190" y="2345725"/>
            <a:ext cx="10993549" cy="5409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i-IN" dirty="0">
                <a:solidFill>
                  <a:prstClr val="black">
                    <a:lumMod val="75000"/>
                    <a:lumOff val="25000"/>
                  </a:prst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विदेशी विद्यार्थियों के लिए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3C355AB8-5FAB-0DEA-53E8-FE57E53F70BB}"/>
              </a:ext>
            </a:extLst>
          </p:cNvPr>
          <p:cNvSpPr txBox="1">
            <a:spLocks/>
          </p:cNvSpPr>
          <p:nvPr/>
        </p:nvSpPr>
        <p:spPr>
          <a:xfrm>
            <a:off x="9533627" y="5669687"/>
            <a:ext cx="2137914" cy="110204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i-I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डॉ. कुसुम लता</a:t>
            </a:r>
          </a:p>
          <a:p>
            <a:pPr algn="r"/>
            <a:endParaRPr lang="hi-IN" sz="1800" dirty="0">
              <a:solidFill>
                <a:prstClr val="black">
                  <a:lumMod val="75000"/>
                  <a:lumOff val="25000"/>
                </a:prst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r"/>
            <a:r>
              <a:rPr lang="hi-I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हिंदी विभाग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" y="409863"/>
            <a:ext cx="112572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/>
                </a:solidFill>
                <a:latin typeface="Century Gothic" panose="020B0502020202020204"/>
                <a:ea typeface="+mj-ea"/>
                <a:cs typeface="+mj-cs"/>
              </a:rPr>
              <a:t>ABILITY ENHANCEMENT COURSE</a:t>
            </a:r>
          </a:p>
          <a:p>
            <a:pPr algn="ctr"/>
            <a:r>
              <a:rPr lang="hi-IN" sz="2800" b="1" u="sng" dirty="0" smtClean="0">
                <a:solidFill>
                  <a:schemeClr val="accent1"/>
                </a:solidFill>
              </a:rPr>
              <a:t>योग्यता संवर्धन पाठ्यक्रम : </a:t>
            </a:r>
            <a:r>
              <a:rPr lang="en-IN" sz="2800" b="1" u="sng" dirty="0" smtClean="0">
                <a:solidFill>
                  <a:schemeClr val="accent1"/>
                </a:solidFill>
              </a:rPr>
              <a:t>AEC - IL</a:t>
            </a:r>
          </a:p>
          <a:p>
            <a:pPr algn="just"/>
            <a:endParaRPr lang="en-US" sz="2400" dirty="0" smtClean="0">
              <a:solidFill>
                <a:schemeClr val="accent1"/>
              </a:solidFill>
              <a:ea typeface="+mj-ea"/>
              <a:cs typeface="+mj-cs"/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  <a:ea typeface="+mj-ea"/>
                <a:cs typeface="+mj-cs"/>
              </a:rPr>
              <a:t>AEC </a:t>
            </a:r>
            <a:r>
              <a:rPr lang="en-US" sz="2400" dirty="0">
                <a:solidFill>
                  <a:schemeClr val="accent1"/>
                </a:solidFill>
                <a:ea typeface="+mj-ea"/>
                <a:cs typeface="+mj-cs"/>
              </a:rPr>
              <a:t>courses are the courses based upon the content that leads to </a:t>
            </a:r>
            <a:r>
              <a:rPr lang="en-US" sz="2400" dirty="0" smtClean="0">
                <a:solidFill>
                  <a:schemeClr val="accent1"/>
                </a:solidFill>
                <a:ea typeface="+mj-ea"/>
                <a:cs typeface="+mj-cs"/>
              </a:rPr>
              <a:t>knowledge enhancement </a:t>
            </a:r>
            <a:r>
              <a:rPr lang="en-US" sz="2400" dirty="0">
                <a:solidFill>
                  <a:schemeClr val="accent1"/>
                </a:solidFill>
                <a:ea typeface="+mj-ea"/>
                <a:cs typeface="+mj-cs"/>
              </a:rPr>
              <a:t>through various areas of study. They are Language and Literature </a:t>
            </a:r>
            <a:r>
              <a:rPr lang="en-US" sz="2400" dirty="0" smtClean="0">
                <a:solidFill>
                  <a:schemeClr val="accent1"/>
                </a:solidFill>
                <a:ea typeface="+mj-ea"/>
                <a:cs typeface="+mj-cs"/>
              </a:rPr>
              <a:t>and Environmental </a:t>
            </a:r>
            <a:r>
              <a:rPr lang="en-US" sz="2400" dirty="0">
                <a:solidFill>
                  <a:schemeClr val="accent1"/>
                </a:solidFill>
                <a:ea typeface="+mj-ea"/>
                <a:cs typeface="+mj-cs"/>
              </a:rPr>
              <a:t>Science and Sustainable Development which will be mandatory for </a:t>
            </a:r>
            <a:r>
              <a:rPr lang="en-US" sz="2400" dirty="0" smtClean="0">
                <a:solidFill>
                  <a:schemeClr val="accent1"/>
                </a:solidFill>
                <a:ea typeface="+mj-ea"/>
                <a:cs typeface="+mj-cs"/>
              </a:rPr>
              <a:t>all disciplines.</a:t>
            </a:r>
          </a:p>
          <a:p>
            <a:pPr algn="just"/>
            <a:endParaRPr lang="en-US" sz="2000" dirty="0">
              <a:solidFill>
                <a:schemeClr val="accent1"/>
              </a:solidFill>
              <a:latin typeface="Century Gothic" panose="020B0502020202020204"/>
              <a:ea typeface="+mj-ea"/>
              <a:cs typeface="+mj-cs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The students can choose a language from a pool of 22 Indian languages. </a:t>
            </a:r>
          </a:p>
          <a:p>
            <a:pPr algn="just"/>
            <a:endParaRPr lang="en-US" sz="2400" dirty="0" smtClean="0">
              <a:solidFill>
                <a:schemeClr val="accent1"/>
              </a:solidFill>
              <a:latin typeface="Century Gothic" panose="020B0502020202020204"/>
              <a:ea typeface="+mj-ea"/>
              <a:cs typeface="+mj-cs"/>
            </a:endParaRPr>
          </a:p>
          <a:p>
            <a:pPr algn="just"/>
            <a:endParaRPr lang="en-US" sz="2000" dirty="0" smtClean="0">
              <a:solidFill>
                <a:schemeClr val="accent1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50" y="3858768"/>
            <a:ext cx="9169179" cy="2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8289"/>
          </a:xfrm>
        </p:spPr>
        <p:txBody>
          <a:bodyPr>
            <a:noAutofit/>
          </a:bodyPr>
          <a:lstStyle/>
          <a:p>
            <a:r>
              <a:rPr lang="hi-IN" sz="32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इकाई 1 : लिपि ज्ञान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36DDC-02A6-A38E-21FD-5B2B4F81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14653"/>
            <a:ext cx="11029615" cy="3634486"/>
          </a:xfrm>
        </p:spPr>
        <p:txBody>
          <a:bodyPr anchor="t">
            <a:normAutofit/>
          </a:bodyPr>
          <a:lstStyle/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वर्ण माला : स्वर, व्यंजन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Alphabet,Vowels,Consonants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संयुक्त व्यंजन =क्ष,त्र,ज्ञ,श्र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(Consonant Combination)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अनुस्वार एवं अनुनासिक – कंबल (अनुस्वार) हँसना (अनुनासिक)</a:t>
            </a: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विराम चिन्ह –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(Punctuation)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पूर्णविराम(I),प्र्श्नवाचक?),योजक(-),अल्पविराम (,)आदि</a:t>
            </a: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संज्ञा – सर्वनाम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(Noun-Pronoun)</a:t>
            </a:r>
            <a:endParaRPr lang="en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8289"/>
          </a:xfrm>
        </p:spPr>
        <p:txBody>
          <a:bodyPr>
            <a:noAutofit/>
          </a:bodyPr>
          <a:lstStyle/>
          <a:p>
            <a:r>
              <a:rPr lang="hi-IN" sz="32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इकाई  : हिंदी की आधारभूत शब्दावली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36DDC-02A6-A38E-21FD-5B2B4F81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40611"/>
            <a:ext cx="11029615" cy="4951563"/>
          </a:xfrm>
        </p:spPr>
        <p:txBody>
          <a:bodyPr anchor="t">
            <a:noAutofit/>
          </a:bodyPr>
          <a:lstStyle/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फल सब्जियां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Fruits,Vegetables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रंग-पर्व उत्सव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(Festival)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सप्ताह के दिन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(Days of the Week)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ऋतुएँ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(Seasons)   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पर्यटन स्थल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(Tourist Spot)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रिश्ते-नाते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(Relationship)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शरीर के अंग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(Body Parts)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खाने पीने की चीजें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(Food and Drinks)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प्रमुख वस्तुएं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(Key Items)</a:t>
            </a:r>
          </a:p>
        </p:txBody>
      </p:sp>
    </p:spTree>
    <p:extLst>
      <p:ext uri="{BB962C8B-B14F-4D97-AF65-F5344CB8AC3E}">
        <p14:creationId xmlns:p14="http://schemas.microsoft.com/office/powerpoint/2010/main" val="22707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795F7-F2AD-9D37-8923-0D867087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Paper OUT 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C5F7C7-B8C0-35C6-EE38-54655F68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Through this paper you will be familiar with some common words spoken in Hindi in everyday </a:t>
            </a:r>
            <a:r>
              <a:rPr lang="en-US" dirty="0" err="1"/>
              <a:t>life.You</a:t>
            </a:r>
            <a:r>
              <a:rPr lang="en-US" dirty="0"/>
              <a:t> will learn about its script which will help you to recognize the </a:t>
            </a:r>
            <a:r>
              <a:rPr lang="en-US" dirty="0" err="1"/>
              <a:t>letters.Living</a:t>
            </a:r>
            <a:r>
              <a:rPr lang="en-US" dirty="0"/>
              <a:t> and studying in India especially in a city like Delhi, how many times a day you have to come across such common words which are used in day to day </a:t>
            </a:r>
            <a:r>
              <a:rPr lang="en-US" dirty="0" err="1"/>
              <a:t>life.Through</a:t>
            </a:r>
            <a:r>
              <a:rPr lang="en-US" dirty="0"/>
              <a:t> this paper, you will not only learn to pronounce such words, but you will understand their meaning and use them in the right </a:t>
            </a:r>
            <a:r>
              <a:rPr lang="en-US" dirty="0" err="1"/>
              <a:t>place.you</a:t>
            </a:r>
            <a:r>
              <a:rPr lang="en-US" dirty="0"/>
              <a:t> will be proficient in </a:t>
            </a:r>
            <a:r>
              <a:rPr lang="en-US" dirty="0" err="1"/>
              <a:t>hindi</a:t>
            </a:r>
            <a:r>
              <a:rPr lang="en-US" dirty="0"/>
              <a:t> language.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4164F-F77A-6297-0BCD-5760D2A89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741" y="2054692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8000" b="1" kern="100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AEC - Hindi E</a:t>
            </a:r>
            <a:r>
              <a:rPr lang="en-IN" sz="8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/>
            </a:r>
            <a:br>
              <a:rPr lang="en-IN" sz="8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r>
              <a:rPr lang="hi-IN" sz="8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अनिवार्य हिंदी पाठ्यक्रम – 1</a:t>
            </a:r>
            <a:endParaRPr lang="en-IN" sz="8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FDDDA-33AF-2539-6715-67F60546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60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सेमेस्टर </a:t>
            </a:r>
            <a:r>
              <a:rPr lang="en-IN" sz="6000" b="1" kern="100" dirty="0">
                <a:effectLst/>
                <a:latin typeface="Kokila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</a:t>
            </a:r>
            <a:endParaRPr lang="en-IN" sz="1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D28C30-9599-B54D-C35C-2D8C7DF4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z="3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इकाई 1: हिंदी में वार्तालाप (प्रारंभिक स्तर)</a:t>
            </a:r>
            <a:endParaRPr lang="en-IN" sz="3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36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इकाई 2 : हिंदी का व्यावहारिक व्याकरण (प्रारंभिक स्तर) </a:t>
            </a:r>
            <a:endParaRPr lang="en-IN" sz="3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3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97120-BB04-5220-B6CC-2FB793DA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sz="4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इकाई 1: हिंदी में वार्तालाप (प्रारंभिक स्तर)</a:t>
            </a:r>
            <a:r>
              <a:rPr lang="en-IN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/>
            </a:r>
            <a:br>
              <a:rPr lang="en-IN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r>
              <a:rPr lang="hi-IN" sz="4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(1-7 सप्ताह)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680AC3-9A9C-F0AA-1A36-0B0B6293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स्व-परिचय, मेरा परिवार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मेरा दैनिक कार्यक्रम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टेलीफोन / मोबाईल पर हिंदी में बातचीत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बाजार, मॉल में सामान्य बातचीत का अभ्यास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रेलवे स्टेशन, मेट्रो, यातायात के अन्य साधन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78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BB196-2A8F-1BE4-3879-CFEA8775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इकाई 2 : हिंदी का व्यावहारिक व्याकरण (प्रारंभिक स्तर) </a:t>
            </a:r>
            <a:r>
              <a:rPr lang="en-IN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/>
            </a:r>
            <a:br>
              <a:rPr lang="en-IN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r>
              <a:rPr lang="hi-IN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(8-15 सप्ताह)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770E2-A9DF-9E41-73E1-919D4581E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हिंदी वर्णमाला - स्वर, व्यंजन, संयुक्त व्यंजन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हिंदी संज्ञा शब्द - वचन व लिंग के आधार पर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हिंदी सर्वनाम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हिंदी विशेषण शब्द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kila" panose="020B0604020202020204" pitchFamily="34" charset="0"/>
              </a:rPr>
              <a:t>हिंदी क्रिया</a:t>
            </a:r>
            <a:endParaRPr lang="en-IN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75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872208"/>
          </a:xfrm>
        </p:spPr>
        <p:txBody>
          <a:bodyPr/>
          <a:lstStyle/>
          <a:p>
            <a:pPr marL="182880" indent="0" algn="ctr">
              <a:buNone/>
            </a:pPr>
            <a:r>
              <a:rPr lang="hi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सी संस्कृत</a:t>
            </a:r>
            <a:br>
              <a:rPr lang="hi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'भारतस्य प्रतिष्ठे </a:t>
            </a:r>
            <a:r>
              <a:rPr lang="hi-I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द्वे संस्कृतं </a:t>
            </a:r>
            <a:r>
              <a:rPr lang="hi-I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संस्कृतिस्तथा'</a:t>
            </a:r>
            <a:endParaRPr lang="en-IN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9" name="Picture 5" descr="C:\Users\Hp\Downloads\वेद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" b="9739"/>
          <a:stretch/>
        </p:blipFill>
        <p:spPr bwMode="auto">
          <a:xfrm>
            <a:off x="3071664" y="2204864"/>
            <a:ext cx="633447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r>
              <a:rPr lang="hi-IN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 ए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सी पाठ्यक्रम</a:t>
            </a:r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1631504" y="1359998"/>
            <a:ext cx="2880320" cy="25922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55840" y="1359998"/>
            <a:ext cx="2880320" cy="25922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680176" y="1359998"/>
            <a:ext cx="2880320" cy="25922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544" y="1637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</a:t>
            </a:r>
            <a:r>
              <a:rPr lang="en-US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</a:t>
            </a:r>
            <a:r>
              <a:rPr lang="en-US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सी क: संस्कृत क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202956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b="1" dirty="0">
                <a:solidFill>
                  <a:prstClr val="black"/>
                </a:solidFill>
              </a:rPr>
              <a:t>संस्कृत में अग्रिम नीति साहित्य</a:t>
            </a:r>
            <a:endParaRPr lang="en-IN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694" y="226648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(12वीं तक संस्कृत पढ़ने वालों के लिए)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2585560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पाठ्यक्रम में कथाएँ</a:t>
            </a:r>
          </a:p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कथासरितसागर</a:t>
            </a:r>
          </a:p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पञ्चतन्त्र</a:t>
            </a:r>
          </a:p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हितोपदेश</a:t>
            </a:r>
          </a:p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चाणक्यनीति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880" y="163650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</a:t>
            </a:r>
            <a:r>
              <a:rPr lang="en-US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</a:t>
            </a:r>
            <a:r>
              <a:rPr lang="en-US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सी ख: संस्कृत ख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5153" y="200584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b="1" dirty="0">
                <a:solidFill>
                  <a:prstClr val="black"/>
                </a:solidFill>
              </a:rPr>
              <a:t>परिचयात्मक उपनिषद एवं गीता</a:t>
            </a:r>
            <a:endParaRPr lang="en-IN" sz="1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7848" y="224332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</a:t>
            </a:r>
            <a:r>
              <a:rPr lang="en-U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वीं तक संस्कृत पढ़ने वालों के लिए)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213" y="2585560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ईशावस्योपनिषद् – 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कर्म, विद्या-अविद्या, सत्य, आत्मन्</a:t>
            </a:r>
          </a:p>
          <a:p>
            <a:pPr algn="ctr"/>
            <a:r>
              <a:rPr lang="hi-IN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गीता – 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ज्ञानयोग, कर्मयोग, भक्तियोग</a:t>
            </a:r>
            <a:endParaRPr lang="en-IN" sz="14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0216" y="16681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</a:t>
            </a:r>
            <a:r>
              <a:rPr lang="en-US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</a:t>
            </a:r>
            <a:r>
              <a:rPr lang="en-US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सी ग: संस्कृत ग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0176" y="200435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b="1" dirty="0">
                <a:solidFill>
                  <a:prstClr val="black"/>
                </a:solidFill>
              </a:rPr>
              <a:t>संस्कृत भाषा का परिचय</a:t>
            </a:r>
            <a:endParaRPr lang="en-IN" sz="14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2184" y="227334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वीं तक संस्कृत पढ़ने वालों के लिए/जिसने कभी संस्कृत नहीं पढ़ी है)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0236" y="2852937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सामान्य संस्कृत वाक्य निर्माण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(सक्रिय आवाज)</a:t>
            </a:r>
          </a:p>
          <a:p>
            <a:pPr algn="ctr"/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अनुप्रयुक्त संस्कृत, हितोपदेश</a:t>
            </a:r>
            <a:endParaRPr lang="en-IN" sz="14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23992" y="4171327"/>
            <a:ext cx="4032448" cy="23402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4974" y="42117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टिप्पणी: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4032" y="4566101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शिक्षण का माध्यम</a:t>
            </a:r>
            <a:r>
              <a:rPr lang="en-U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अंग्रेजी/हिन्दी/संस्कृत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दैनिक जीवन के करीब, समझने में आसान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अवधारणा आधारित विश्लेषण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आसान और स्कोरिंग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जड़ों से दोबारा जुड़ने का तरीका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व्यक्तित्व में भारतीयता जोड़ना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विरासत को सुरक्षित रखें</a:t>
            </a:r>
          </a:p>
          <a:p>
            <a:pPr marL="342900" indent="-342900">
              <a:buFontTx/>
              <a:buAutoNum type="arabicPeriod"/>
            </a:pP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 को बढ़ावा देने का सबसे सरल तरीका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5" name="Picture 3" descr="C:\Users\Hp\Downloads\मन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0" y="4171327"/>
            <a:ext cx="4055000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677472" cy="504057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hi-IN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 – सभी भाषाओं की जननी</a:t>
            </a:r>
            <a:endParaRPr lang="en-I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5520" y="764704"/>
            <a:ext cx="3826768" cy="28803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 और इसकी खासियत</a:t>
            </a:r>
            <a:endParaRPr lang="en-IN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देववाणी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देवभाषा के नाम से जाना जाता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है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भाषा - ज्ञान का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भण्डार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इसमें मौलिक ध्वनियाँ शामिल हैं - लगभग सभी भाषाओं की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जननी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सबसे बड़ी वैज्ञानिक शब्दावली - सभी विज्ञानों और ज्ञान की अन्य शाखाओं के लिए तकनीकी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शब्द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कंप्यूटर के लिए सर्वोत्तम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भाषा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पूरी दुनिया में सराहा गया और अपनाया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गया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मानसिक और वाणी संबंधी कौशल बढ़ाने के लिए सर्वोत्तम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भाषा ।</a:t>
            </a:r>
            <a:endParaRPr lang="en-IN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75520" y="3789040"/>
            <a:ext cx="3826768" cy="2880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सभी के लिए उपयोगी</a:t>
            </a:r>
            <a:endParaRPr lang="en-IN" sz="16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देववाणी</a:t>
            </a:r>
            <a:r>
              <a:rPr lang="en-U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देवभाषा के नाम से जाना जाता है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भाषा - ज्ञान का भण्डार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इसमें मौलिक ध्वनियाँ शामिल हैं - लगभग सभी भाषाओं की जननी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सबसे बड़ी वैज्ञानिक शब्दावली - सभी विज्ञानों और ज्ञान की अन्य शाखाओं के लिए तकनीकी शब्द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कंप्यूटर के लिए सर्वोत्तम भाषा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पूरी दुनिया में सराहा गया और अपनाया गया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मानसिक और वाणी संबंधी कौशल बढ़ाने के लिए सर्वोत्तम भाषा ।</a:t>
            </a:r>
            <a:endParaRPr lang="en-IN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91798" y="764704"/>
            <a:ext cx="4762872" cy="5922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IN" sz="16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04112" y="1052736"/>
            <a:ext cx="0" cy="51125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04112" y="105273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04112" y="141277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28551" y="218681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04112" y="306896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30752" y="385558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04112" y="458112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30752" y="522920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04112" y="616530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879976" y="3079035"/>
            <a:ext cx="936104" cy="679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9976" y="3102641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b="1" dirty="0">
                <a:solidFill>
                  <a:prstClr val="black"/>
                </a:solidFill>
              </a:rPr>
              <a:t>संस्कृत - </a:t>
            </a:r>
            <a:r>
              <a:rPr lang="hi-IN" sz="1200" dirty="0">
                <a:solidFill>
                  <a:prstClr val="black"/>
                </a:solidFill>
              </a:rPr>
              <a:t>पृथ्वी ग्रह की पहली भाषा</a:t>
            </a:r>
            <a:endParaRPr lang="en-IN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5180" y="836712"/>
            <a:ext cx="135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अनातोलिअन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6776" y="1268760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अर्मेनियन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2144" y="1970792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स्लाविक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46776" y="2874422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सेल्टिक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46776" y="3711566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जर्मेनिक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2144" y="4458598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ग्रीक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18784" y="5059923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ईरानियन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46776" y="5970766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लेटिन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328248" y="611855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16280" y="5589241"/>
            <a:ext cx="967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फ्रेन्च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इटालियन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पोर्तुगीज़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रोमानियन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स्पेनिश</a:t>
            </a:r>
            <a:endParaRPr lang="en-IN" sz="12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8616281" y="5656560"/>
            <a:ext cx="3269" cy="9407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28248" y="522920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16280" y="4797153"/>
            <a:ext cx="96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पर्सियन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पहलावी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पाश्तो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उर्दु</a:t>
            </a:r>
            <a:endParaRPr lang="en-IN" sz="12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8616280" y="4901062"/>
            <a:ext cx="0" cy="616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56240" y="3933056"/>
            <a:ext cx="180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36768" y="3648037"/>
            <a:ext cx="111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डच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अंग्रेजी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जर्मन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स्कान्डिनावियन</a:t>
            </a:r>
            <a:endParaRPr lang="en-IN" sz="12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8436768" y="3758953"/>
            <a:ext cx="0" cy="616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16888" y="432499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660904" y="4108974"/>
            <a:ext cx="0" cy="616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629868" y="4038164"/>
            <a:ext cx="93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डेनिश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आइसलेंडिक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नोर्वेज़ियन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स्विडिश</a:t>
            </a:r>
            <a:endParaRPr lang="en-IN" sz="12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8256240" y="306896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544272" y="2742020"/>
            <a:ext cx="111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ब्रीटोन (ब्रिटैन्नी)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आईरिश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स्कौट्स् गायेलिक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वेल्श</a:t>
            </a:r>
            <a:endParaRPr lang="en-IN" sz="12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544272" y="2852936"/>
            <a:ext cx="0" cy="616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256240" y="213285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544272" y="1508592"/>
            <a:ext cx="111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बुल्गेरियन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क्रोएशियन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रशियन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यूक्रेनियन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चेक</a:t>
            </a:r>
          </a:p>
          <a:p>
            <a:pPr algn="just"/>
            <a:r>
              <a:rPr lang="hi-IN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पोलिश</a:t>
            </a:r>
            <a:endParaRPr lang="en-IN" sz="12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8544272" y="1607314"/>
            <a:ext cx="0" cy="1029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16080" y="342900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536160" y="638132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680176" y="6237312"/>
            <a:ext cx="493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20136" y="6402814"/>
            <a:ext cx="126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रोमान्स</a:t>
            </a:r>
            <a:endParaRPr lang="en-IN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9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824" y="219456"/>
            <a:ext cx="1069848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53010"/>
                </a:solidFill>
                <a:ea typeface="+mj-ea"/>
                <a:cs typeface="+mj-cs"/>
              </a:rPr>
              <a:t>ABILITY ENHANCEMENT </a:t>
            </a:r>
            <a:r>
              <a:rPr lang="en-US" sz="2800" b="1" dirty="0" smtClean="0">
                <a:solidFill>
                  <a:srgbClr val="A53010"/>
                </a:solidFill>
                <a:ea typeface="+mj-ea"/>
                <a:cs typeface="+mj-cs"/>
              </a:rPr>
              <a:t>COURSE</a:t>
            </a:r>
          </a:p>
          <a:p>
            <a:pPr lvl="0" algn="ctr"/>
            <a:r>
              <a:rPr lang="hi-IN" sz="2800" b="1" u="sng" dirty="0">
                <a:solidFill>
                  <a:srgbClr val="A53010"/>
                </a:solidFill>
              </a:rPr>
              <a:t>योग्यता संवर्धन पाठ्यक्रम : </a:t>
            </a:r>
            <a:r>
              <a:rPr lang="en-IN" sz="2800" b="1" u="sng" dirty="0" smtClean="0">
                <a:solidFill>
                  <a:srgbClr val="A53010"/>
                </a:solidFill>
              </a:rPr>
              <a:t>AEC - IL</a:t>
            </a:r>
            <a:endParaRPr lang="en-US" sz="2000" dirty="0" smtClean="0">
              <a:solidFill>
                <a:srgbClr val="A53010"/>
              </a:solidFill>
              <a:ea typeface="+mj-ea"/>
              <a:cs typeface="+mj-cs"/>
            </a:endParaRPr>
          </a:p>
          <a:p>
            <a:endParaRPr lang="en-US" sz="2000" dirty="0" smtClean="0">
              <a:solidFill>
                <a:srgbClr val="A53010"/>
              </a:solidFill>
            </a:endParaRPr>
          </a:p>
          <a:p>
            <a:pPr lvl="0" algn="just"/>
            <a:r>
              <a:rPr lang="en-US" sz="2800" u="sng" dirty="0">
                <a:solidFill>
                  <a:srgbClr val="002060"/>
                </a:solidFill>
              </a:rPr>
              <a:t>Important</a:t>
            </a:r>
            <a:r>
              <a:rPr lang="en-US" sz="2800" u="sng" dirty="0" smtClean="0">
                <a:solidFill>
                  <a:srgbClr val="002060"/>
                </a:solidFill>
              </a:rPr>
              <a:t>: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Only </a:t>
            </a:r>
            <a:r>
              <a:rPr lang="en-US" sz="2000" b="1" dirty="0">
                <a:solidFill>
                  <a:srgbClr val="002060"/>
                </a:solidFill>
              </a:rPr>
              <a:t>Hindi</a:t>
            </a:r>
            <a:r>
              <a:rPr lang="en-US" sz="2000" dirty="0">
                <a:solidFill>
                  <a:srgbClr val="002060"/>
                </a:solidFill>
              </a:rPr>
              <a:t> and </a:t>
            </a:r>
            <a:r>
              <a:rPr lang="en-US" sz="2000" b="1" dirty="0">
                <a:solidFill>
                  <a:srgbClr val="002060"/>
                </a:solidFill>
              </a:rPr>
              <a:t>Sanskrit</a:t>
            </a:r>
            <a:r>
              <a:rPr lang="en-US" sz="2000" dirty="0">
                <a:solidFill>
                  <a:srgbClr val="002060"/>
                </a:solidFill>
              </a:rPr>
              <a:t> languages are being offered by Daulat Ram College. Other Languages will be offered by the </a:t>
            </a:r>
            <a:r>
              <a:rPr lang="en-US" sz="2000" b="1" dirty="0">
                <a:solidFill>
                  <a:srgbClr val="002060"/>
                </a:solidFill>
              </a:rPr>
              <a:t>Cluster colleges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b="1" dirty="0">
                <a:solidFill>
                  <a:srgbClr val="002060"/>
                </a:solidFill>
              </a:rPr>
              <a:t>MIL</a:t>
            </a:r>
            <a:r>
              <a:rPr lang="en-US" sz="2000" dirty="0">
                <a:solidFill>
                  <a:srgbClr val="002060"/>
                </a:solidFill>
              </a:rPr>
              <a:t> department within the North Campus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If </a:t>
            </a:r>
            <a:r>
              <a:rPr lang="en-US" sz="2000" dirty="0">
                <a:solidFill>
                  <a:srgbClr val="002060"/>
                </a:solidFill>
              </a:rPr>
              <a:t>a student opts any </a:t>
            </a:r>
            <a:r>
              <a:rPr lang="en-US" sz="2000" dirty="0" smtClean="0">
                <a:solidFill>
                  <a:srgbClr val="002060"/>
                </a:solidFill>
              </a:rPr>
              <a:t>AEC - ILs </a:t>
            </a:r>
            <a:r>
              <a:rPr lang="en-US" sz="2000" dirty="0">
                <a:solidFill>
                  <a:srgbClr val="002060"/>
                </a:solidFill>
              </a:rPr>
              <a:t>other than Sanskrit and Hindi, their classes will be held in any of the cluster colleges of Delhi University.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 cluster college and AEC language once allotted will </a:t>
            </a:r>
            <a:r>
              <a:rPr lang="en-US" sz="2000" b="1" dirty="0">
                <a:solidFill>
                  <a:srgbClr val="002060"/>
                </a:solidFill>
              </a:rPr>
              <a:t>NOT</a:t>
            </a:r>
            <a:r>
              <a:rPr lang="en-US" sz="2000" dirty="0">
                <a:solidFill>
                  <a:srgbClr val="002060"/>
                </a:solidFill>
              </a:rPr>
              <a:t> be changed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You need to study only </a:t>
            </a:r>
            <a:r>
              <a:rPr lang="en-US" sz="2000" b="1" dirty="0">
                <a:solidFill>
                  <a:srgbClr val="002060"/>
                </a:solidFill>
              </a:rPr>
              <a:t>One </a:t>
            </a:r>
            <a:r>
              <a:rPr lang="en-US" sz="2000" b="1" dirty="0" smtClean="0">
                <a:solidFill>
                  <a:srgbClr val="002060"/>
                </a:solidFill>
              </a:rPr>
              <a:t>AEC - IL</a:t>
            </a:r>
            <a:r>
              <a:rPr lang="en-US" sz="2000" dirty="0">
                <a:solidFill>
                  <a:srgbClr val="002060"/>
                </a:solidFill>
              </a:rPr>
              <a:t> during this semester but are </a:t>
            </a:r>
            <a:r>
              <a:rPr lang="en-US" sz="2000" dirty="0" smtClean="0">
                <a:solidFill>
                  <a:srgbClr val="002060"/>
                </a:solidFill>
              </a:rPr>
              <a:t>requested to </a:t>
            </a:r>
            <a:r>
              <a:rPr lang="en-US" sz="2000" dirty="0">
                <a:solidFill>
                  <a:srgbClr val="002060"/>
                </a:solidFill>
              </a:rPr>
              <a:t>provide three preferences.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0" algn="just"/>
            <a:endParaRPr lang="en-US" sz="2000" dirty="0" smtClean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</a:rPr>
              <a:t>	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A53010"/>
              </a:solidFill>
            </a:endParaRPr>
          </a:p>
          <a:p>
            <a:endParaRPr lang="en-US" sz="2800" dirty="0">
              <a:solidFill>
                <a:srgbClr val="A53010"/>
              </a:solidFill>
              <a:ea typeface="+mj-ea"/>
              <a:cs typeface="+mj-cs"/>
            </a:endParaRPr>
          </a:p>
          <a:p>
            <a:pPr algn="ctr"/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05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Hp\Downloads\WhatsApp Image 2023-08-21 at 2.44.20 PM-modifi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34076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151784" y="4437112"/>
            <a:ext cx="4104456" cy="1916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288000" algn="ctr">
              <a:buClr>
                <a:srgbClr val="F14124">
                  <a:lumMod val="75000"/>
                </a:srgbClr>
              </a:buClr>
              <a:buNone/>
            </a:pPr>
            <a:r>
              <a:rPr lang="hi-I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डॉ. शारदा गौतम</a:t>
            </a:r>
          </a:p>
          <a:p>
            <a:pPr marL="45720" indent="288000" algn="ctr">
              <a:buClr>
                <a:srgbClr val="F14124">
                  <a:lumMod val="75000"/>
                </a:srgbClr>
              </a:buClr>
              <a:buNone/>
            </a:pPr>
            <a:r>
              <a:rPr lang="hi-I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सहायक प्राध्यापक,</a:t>
            </a:r>
          </a:p>
          <a:p>
            <a:pPr marL="45720" indent="288000" algn="ctr">
              <a:buClr>
                <a:srgbClr val="F14124">
                  <a:lumMod val="75000"/>
                </a:srgbClr>
              </a:buClr>
              <a:buNone/>
            </a:pPr>
            <a:r>
              <a:rPr lang="hi-I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 विभाग</a:t>
            </a:r>
          </a:p>
          <a:p>
            <a:pPr marL="45720" indent="288000" algn="ctr">
              <a:buClr>
                <a:srgbClr val="F14124">
                  <a:lumMod val="75000"/>
                </a:srgbClr>
              </a:buClr>
              <a:buNone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3"/>
              </a:rPr>
              <a:t>sharda@dr.du.ac.in</a:t>
            </a:r>
            <a:r>
              <a:rPr lang="hi-I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+91 97112 42244</a:t>
            </a:r>
          </a:p>
        </p:txBody>
      </p:sp>
    </p:spTree>
    <p:extLst>
      <p:ext uri="{BB962C8B-B14F-4D97-AF65-F5344CB8AC3E}">
        <p14:creationId xmlns:p14="http://schemas.microsoft.com/office/powerpoint/2010/main" val="29920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p\Downloads\थ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04" y="126876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\Downloads\th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645024"/>
            <a:ext cx="2971800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4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504" y="676656"/>
            <a:ext cx="9208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A53010"/>
                </a:solidFill>
              </a:rPr>
              <a:t>ABILITY ENHANCEMENT COURSE</a:t>
            </a:r>
          </a:p>
          <a:p>
            <a:pPr lvl="0" algn="ctr"/>
            <a:r>
              <a:rPr lang="hi-IN" sz="2400" b="1" u="sng" dirty="0">
                <a:solidFill>
                  <a:srgbClr val="A53010"/>
                </a:solidFill>
              </a:rPr>
              <a:t>योग्यता संवर्धन पाठ्यक्रम : </a:t>
            </a:r>
            <a:r>
              <a:rPr lang="en-IN" sz="2400" b="1" u="sng" dirty="0" smtClean="0">
                <a:solidFill>
                  <a:srgbClr val="A53010"/>
                </a:solidFill>
              </a:rPr>
              <a:t>AEC - IL</a:t>
            </a:r>
            <a:endParaRPr lang="en-IN" sz="2400" b="1" u="sng" dirty="0">
              <a:solidFill>
                <a:srgbClr val="A5301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AEC </a:t>
            </a:r>
            <a:r>
              <a:rPr lang="en-US" sz="2000" dirty="0">
                <a:solidFill>
                  <a:srgbClr val="002060"/>
                </a:solidFill>
              </a:rPr>
              <a:t>allotment shall be done on the basis of your preference. In case of high demand and limited availability of seats in an </a:t>
            </a:r>
            <a:r>
              <a:rPr lang="en-US" sz="2000" dirty="0" smtClean="0">
                <a:solidFill>
                  <a:srgbClr val="002060"/>
                </a:solidFill>
              </a:rPr>
              <a:t>AEC - IL, </a:t>
            </a:r>
            <a:r>
              <a:rPr lang="en-US" sz="2000" dirty="0">
                <a:solidFill>
                  <a:srgbClr val="002060"/>
                </a:solidFill>
              </a:rPr>
              <a:t>the CUET score, and class XII percentage will be considered for allotment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time slot of </a:t>
            </a:r>
            <a:r>
              <a:rPr lang="en-US" sz="2000" dirty="0" smtClean="0">
                <a:solidFill>
                  <a:srgbClr val="002060"/>
                </a:solidFill>
              </a:rPr>
              <a:t>AEC - IL </a:t>
            </a:r>
            <a:r>
              <a:rPr lang="en-US" sz="2000" dirty="0">
                <a:solidFill>
                  <a:srgbClr val="002060"/>
                </a:solidFill>
              </a:rPr>
              <a:t>lectures will be on Wednesday 3:00 PM to 5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:00 PM every </a:t>
            </a: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week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952" y="658368"/>
            <a:ext cx="885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The students of the following courses will study AEC- Indian Language(IL) in I </a:t>
            </a: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emester and III semester: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Thank You.</a:t>
            </a:r>
            <a:endParaRPr lang="en-IN" sz="24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46917"/>
              </p:ext>
            </p:extLst>
          </p:nvPr>
        </p:nvGraphicFramePr>
        <p:xfrm>
          <a:off x="2359151" y="1527051"/>
          <a:ext cx="7545262" cy="49743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72631"/>
                <a:gridCol w="3772631"/>
              </a:tblGrid>
              <a:tr h="399784">
                <a:tc>
                  <a:txBody>
                    <a:bodyPr/>
                    <a:lstStyle/>
                    <a:p>
                      <a:pPr marL="843280" marR="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SEMESTER I</a:t>
                      </a:r>
                      <a:endParaRPr lang="en-IN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690" marR="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SEMESTER II</a:t>
                      </a:r>
                      <a:endParaRPr lang="en-IN" sz="20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1921">
                <a:tc>
                  <a:txBody>
                    <a:bodyPr/>
                    <a:lstStyle/>
                    <a:p>
                      <a:pPr marL="56515" marR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B.Com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Prog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Com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56515" marR="0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B.A.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Prog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A.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English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56515" marR="0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B.Sc.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Life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Sciences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A.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Music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56515" marR="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Economics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A.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History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56515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Mathematics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3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A.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Philosophy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56515" marR="0"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Sc.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Zoology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A.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Sanskrit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64910">
                <a:tc>
                  <a:txBody>
                    <a:bodyPr/>
                    <a:lstStyle/>
                    <a:p>
                      <a:pPr marL="56515" marR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</a:t>
                      </a:r>
                      <a:r>
                        <a:rPr lang="en-US" sz="1600" spc="-3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A.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(Hons.)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Political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Science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A.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Hindi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Psychology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Sc.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Botany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Sc.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Chemistry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Sc.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Physics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82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0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Sc.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(Hons.)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Bio-Chemistry</a:t>
                      </a:r>
                      <a:endParaRPr lang="en-IN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9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41000" y="971033"/>
            <a:ext cx="10962800" cy="392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>
              <a:buClr>
                <a:schemeClr val="lt2"/>
              </a:buClr>
              <a:buSzPts val="3000"/>
            </a:pPr>
            <a:r>
              <a:rPr lang="en" sz="5200" dirty="0"/>
              <a:t>हिन्दी विभाग</a:t>
            </a:r>
            <a:br>
              <a:rPr lang="en" sz="5200" dirty="0"/>
            </a:br>
            <a:r>
              <a:rPr lang="en" sz="5200" dirty="0"/>
              <a:t>शैक्षणिक सत्र 2023 – 2024</a:t>
            </a:r>
            <a:endParaRPr sz="7600" dirty="0"/>
          </a:p>
        </p:txBody>
      </p:sp>
    </p:spTree>
    <p:extLst>
      <p:ext uri="{BB962C8B-B14F-4D97-AF65-F5344CB8AC3E}">
        <p14:creationId xmlns:p14="http://schemas.microsoft.com/office/powerpoint/2010/main" val="1714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1924100" y="1585233"/>
            <a:ext cx="8523600" cy="194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en" sz="5184"/>
              <a:t>योग्यता - संवर्द्धक पाठ्यक्रम</a:t>
            </a:r>
            <a:r>
              <a:rPr lang="en" sz="4000"/>
              <a:t/>
            </a:r>
            <a:br>
              <a:rPr lang="en" sz="4000"/>
            </a:br>
            <a:r>
              <a:rPr lang="en" sz="4000"/>
              <a:t>(AEC - Ability Enhancement course) </a:t>
            </a:r>
            <a:endParaRPr sz="4000"/>
          </a:p>
          <a:p>
            <a:pPr>
              <a:buClr>
                <a:schemeClr val="lt2"/>
              </a:buClr>
              <a:buSzPct val="90000"/>
            </a:pPr>
            <a:r>
              <a:rPr lang="en" sz="4444"/>
              <a:t>हिन्दी ‘क’</a:t>
            </a:r>
            <a:endParaRPr sz="4444"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2240403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>
              <a:buClr>
                <a:schemeClr val="lt2"/>
              </a:buClr>
              <a:buSzPts val="3000"/>
            </a:pPr>
            <a:r>
              <a:rPr lang="en" sz="4000">
                <a:solidFill>
                  <a:schemeClr val="dk1"/>
                </a:solidFill>
              </a:rPr>
              <a:t>हिन्दी भाषा : संप्रेषण और संचार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76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13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333"/>
              <a:t>इकाई - 1. सम्प्रेषण सामान्य परिचय </a:t>
            </a:r>
            <a:endParaRPr sz="560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722367" y="1986433"/>
            <a:ext cx="8952400" cy="41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indent="-558786">
              <a:buSzPts val="3000"/>
              <a:buChar char="❖"/>
            </a:pPr>
            <a:r>
              <a:rPr lang="en" sz="4000"/>
              <a:t>सम्प्रेषण की अवधारणा </a:t>
            </a:r>
            <a:endParaRPr sz="4000"/>
          </a:p>
          <a:p>
            <a:pPr indent="-558786">
              <a:buSzPts val="3000"/>
              <a:buChar char="❖"/>
            </a:pPr>
            <a:r>
              <a:rPr lang="en" sz="4000"/>
              <a:t>सम्प्रेषण की प्रक्रिया </a:t>
            </a:r>
            <a:endParaRPr sz="4000"/>
          </a:p>
          <a:p>
            <a:pPr indent="-558786">
              <a:buSzPts val="3000"/>
              <a:buChar char="❖"/>
            </a:pPr>
            <a:r>
              <a:rPr lang="en" sz="4000"/>
              <a:t>सम्प्रेषण के विविध आयाम </a:t>
            </a:r>
            <a:endParaRPr sz="4000"/>
          </a:p>
          <a:p>
            <a:pPr indent="-558786">
              <a:buSzPts val="3000"/>
              <a:buChar char="❖"/>
            </a:pPr>
            <a:r>
              <a:rPr lang="en" sz="4000"/>
              <a:t>सम्प्रेषण और संचार 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30292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129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ctr"/>
            <a:r>
              <a:rPr lang="en" sz="5229"/>
              <a:t>सम्प्रेषण की प्रक्रिया</a:t>
            </a:r>
            <a:r>
              <a:rPr lang="en" sz="4400"/>
              <a:t> </a:t>
            </a:r>
            <a:endParaRPr sz="440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0" y="2484400"/>
            <a:ext cx="12192000" cy="43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4367"/>
            <a:ext cx="12192000" cy="437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6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ok_POWER_USER_SEPARATOR_ICONS_booklet_POWER_USER_SEPARATOR_ICONS_books_POWER_USER_SEPARATOR_ICONS_culture_POWER_USER_SEPARATOR_ICONS_librar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1149</TotalTime>
  <Words>1367</Words>
  <Application>Microsoft Office PowerPoint</Application>
  <PresentationFormat>Widescreen</PresentationFormat>
  <Paragraphs>248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5" baseType="lpstr">
      <vt:lpstr>Arial Unicode MS</vt:lpstr>
      <vt:lpstr>Arial</vt:lpstr>
      <vt:lpstr>Arial MT</vt:lpstr>
      <vt:lpstr>Calibri</vt:lpstr>
      <vt:lpstr>Calibri Light</vt:lpstr>
      <vt:lpstr>Century Gothic</vt:lpstr>
      <vt:lpstr>Georgia</vt:lpstr>
      <vt:lpstr>Kokila</vt:lpstr>
      <vt:lpstr>Mangal</vt:lpstr>
      <vt:lpstr>Nirmala UI</vt:lpstr>
      <vt:lpstr>Roboto</vt:lpstr>
      <vt:lpstr>Roboto Slab</vt:lpstr>
      <vt:lpstr>Times New Roman</vt:lpstr>
      <vt:lpstr>Trebuchet MS</vt:lpstr>
      <vt:lpstr>Wingdings</vt:lpstr>
      <vt:lpstr>Wingdings 3</vt:lpstr>
      <vt:lpstr>Wisp</vt:lpstr>
      <vt:lpstr>Marina</vt:lpstr>
      <vt:lpstr>Books 16x9</vt:lpstr>
      <vt:lpstr>Celestial</vt:lpstr>
      <vt:lpstr>1_Wisp</vt:lpstr>
      <vt:lpstr>Office Theme</vt:lpstr>
      <vt:lpstr>Slipstream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हिन्दी विभाग शैक्षणिक सत्र 2023 – 2024</vt:lpstr>
      <vt:lpstr>योग्यता - संवर्द्धक पाठ्यक्रम (AEC - Ability Enhancement course)  हिन्दी ‘क’</vt:lpstr>
      <vt:lpstr>इकाई - 1. सम्प्रेषण सामान्य परिचय </vt:lpstr>
      <vt:lpstr>सम्प्रेषण की प्रक्रिया </vt:lpstr>
      <vt:lpstr>    इकाई : 2 सम्प्रेषण के प्रकार </vt:lpstr>
      <vt:lpstr>हिंदी विभाग हिंदी औपचारिक लेखन (हिंदी ख)</vt:lpstr>
      <vt:lpstr>कुछ प्रश्न?</vt:lpstr>
      <vt:lpstr>विषय एवं पाठ्यक्रम</vt:lpstr>
      <vt:lpstr>विषय एवं पाठ्यक्रम</vt:lpstr>
      <vt:lpstr>सोशल मीडिया और ब्लॉग लेखन (हिंदी-ग) </vt:lpstr>
      <vt:lpstr>पाठ्यक्रम का उद्देश्य (Course Objectives)  * हिंदी सोशल मीडिया के विभिन्न माध्यमों की जानकारी  * सोशल मीडिया की कार्यशैली की समझ   * सोशल मीडिया के महत्व और प्रभाव से मूल्यांकन  * ब्लॉग बनाना और लेखन  * सोशल मीडिया का व्यावहारिक ज्ञान</vt:lpstr>
      <vt:lpstr>इकाई 1. सोशल मीडिया और ब्लॉग सोशल मीडिया : अर्थ और परिभाषा सोशल मीडिया का प्रभाव और महत्व सोशल मीडिया के प्रकार (विकीपीडिया, ब्लॉग, सोशल नेटवर्किंग साइट्स, ट्विटर, यूट्यूब, इन्स्टाग्राम आदि ) ब्लॉग लेखन: सामान्य परिचय</vt:lpstr>
      <vt:lpstr>सहायक पुस्तकें : 1. सामाजिक मीडिया और हम: रवीन्द्र प्रभात, नोशन प्रेस 2. सोशल मीडिया: स्वर्ण सुमन, हार्पर कॉलिन्स पब्लिशर इण्डिया 3. भूमंडलीकरण और मीडिया: कुमुद शर्मा 4. मीडिया और हिन्दी: बदलती प्रवृतियाँ: रविन्द्र जाधव, वाणी प्रकाशन 5. रेडियो लेखन, मधुकर गंगाधर, बिहार हिंदी ग्रंथ अकादमी, पटना, प्रथम संस्करण- 1974 6. रेडियो वार्ता शिल्प, सिद्धनाथ कुमार, राधाकृष्ण प्रकाशन, नई दिल्ली, प्रथम प्रकाशन- 1992</vt:lpstr>
      <vt:lpstr>         AEC HINDI D   क्षमता संवर्धन पाठ्यक्रम-हिंदी डी</vt:lpstr>
      <vt:lpstr>इकाई 1 : लिपि ज्ञान </vt:lpstr>
      <vt:lpstr>इकाई  : हिंदी की आधारभूत शब्दावली</vt:lpstr>
      <vt:lpstr>Paper OUT Come </vt:lpstr>
      <vt:lpstr>AEC - Hindi E अनिवार्य हिंदी पाठ्यक्रम – 1</vt:lpstr>
      <vt:lpstr>सेमेस्टर III</vt:lpstr>
      <vt:lpstr>इकाई 1: हिंदी में वार्तालाप (प्रारंभिक स्तर) (1-7 सप्ताह)</vt:lpstr>
      <vt:lpstr>इकाई 2 : हिंदी का व्यावहारिक व्याकरण (प्रारंभिक स्तर)  (8-15 सप्ताह)</vt:lpstr>
      <vt:lpstr>ए ई सी संस्कृत 'भारतस्य प्रतिष्ठे द्वे संस्कृतं संस्कृतिस्तथा'</vt:lpstr>
      <vt:lpstr>संस्कृत ए ई सी पाठ्यक्रम</vt:lpstr>
      <vt:lpstr>संस्कृत – सभी भाषाओं की जननी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42</cp:revision>
  <dcterms:created xsi:type="dcterms:W3CDTF">2023-08-19T08:59:58Z</dcterms:created>
  <dcterms:modified xsi:type="dcterms:W3CDTF">2023-08-22T03:54:47Z</dcterms:modified>
</cp:coreProperties>
</file>